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DM Sans Bold" panose="020B0604020202020204" charset="0"/>
      <p:regular r:id="rId12"/>
    </p:embeddedFont>
    <p:embeddedFont>
      <p:font typeface="DM Sans Italics" panose="020B0604020202020204" charset="0"/>
      <p:regular r:id="rId13"/>
    </p:embeddedFont>
    <p:embeddedFont>
      <p:font typeface="Now Bold" panose="020B0604020202020204" charset="0"/>
      <p:regular r:id="rId14"/>
    </p:embeddedFont>
    <p:embeddedFont>
      <p:font typeface="DM Sans" panose="020B0604020202020204" charset="0"/>
      <p:regular r:id="rId15"/>
    </p:embeddedFont>
    <p:embeddedFont>
      <p:font typeface="DaunPenh" panose="01010101010101010101" pitchFamily="2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32" autoAdjust="0"/>
    <p:restoredTop sz="94622" autoAdjust="0"/>
  </p:normalViewPr>
  <p:slideViewPr>
    <p:cSldViewPr>
      <p:cViewPr varScale="1">
        <p:scale>
          <a:sx n="46" d="100"/>
          <a:sy n="46" d="100"/>
        </p:scale>
        <p:origin x="109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sv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15" Type="http://schemas.openxmlformats.org/officeDocument/2006/relationships/image" Target="../media/image13.jpeg"/><Relationship Id="rId4" Type="http://schemas.openxmlformats.org/officeDocument/2006/relationships/image" Target="../media/image19.svg"/><Relationship Id="rId1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19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125544" y="625649"/>
            <a:ext cx="7519437" cy="8987928"/>
            <a:chOff x="1908310" y="-238178"/>
            <a:chExt cx="8606155" cy="10286873"/>
          </a:xfrm>
        </p:grpSpPr>
        <p:sp>
          <p:nvSpPr>
            <p:cNvPr id="7" name="Freeform 7"/>
            <p:cNvSpPr/>
            <p:nvPr/>
          </p:nvSpPr>
          <p:spPr>
            <a:xfrm>
              <a:off x="1908310" y="-238178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t="-12765" b="-1276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573748" y="7036704"/>
            <a:ext cx="7913921" cy="237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727"/>
              </a:lnSpc>
              <a:spcBef>
                <a:spcPct val="0"/>
              </a:spcBef>
            </a:pPr>
            <a:r>
              <a:rPr lang="en-US" sz="3030" dirty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Presented by: </a:t>
            </a:r>
            <a:r>
              <a:rPr lang="en-US" sz="3030" dirty="0" err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Phally</a:t>
            </a:r>
            <a:r>
              <a:rPr lang="en-US" sz="3030" dirty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 </a:t>
            </a:r>
            <a:r>
              <a:rPr lang="en-US" sz="3030" dirty="0" err="1" smtClean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Chheang</a:t>
            </a:r>
            <a:endParaRPr lang="en-US" sz="3030" dirty="0" smtClean="0">
              <a:solidFill>
                <a:srgbClr val="56AEFF"/>
              </a:solidFill>
              <a:latin typeface="DM Sans Italics"/>
              <a:ea typeface="DM Sans Italics"/>
              <a:cs typeface="DM Sans Italics"/>
              <a:sym typeface="DM Sans Italics"/>
            </a:endParaRPr>
          </a:p>
          <a:p>
            <a:pPr lvl="0">
              <a:lnSpc>
                <a:spcPts val="3727"/>
              </a:lnSpc>
              <a:spcBef>
                <a:spcPct val="0"/>
              </a:spcBef>
            </a:pPr>
            <a:r>
              <a:rPr lang="en-US" sz="3030" dirty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	</a:t>
            </a:r>
            <a:r>
              <a:rPr lang="en-US" sz="3030" dirty="0" smtClean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	     : NANGKHOEUM CHAMPHAI</a:t>
            </a:r>
          </a:p>
          <a:p>
            <a:pPr lvl="0">
              <a:lnSpc>
                <a:spcPts val="3727"/>
              </a:lnSpc>
              <a:spcBef>
                <a:spcPct val="0"/>
              </a:spcBef>
            </a:pPr>
            <a:r>
              <a:rPr lang="en-US" sz="3030" dirty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	</a:t>
            </a:r>
            <a:r>
              <a:rPr lang="en-US" sz="3030" dirty="0" smtClean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	     : </a:t>
            </a:r>
            <a:r>
              <a:rPr lang="en-US" sz="3030" dirty="0" err="1" smtClean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Chhum</a:t>
            </a:r>
            <a:r>
              <a:rPr lang="en-US" sz="3030" dirty="0" smtClean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 </a:t>
            </a:r>
            <a:r>
              <a:rPr lang="en-US" sz="3030" dirty="0" err="1" smtClean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Rachana</a:t>
            </a:r>
            <a:endParaRPr lang="en-US" sz="3030" dirty="0" smtClean="0">
              <a:solidFill>
                <a:srgbClr val="56AEFF"/>
              </a:solidFill>
              <a:latin typeface="DM Sans Italics"/>
              <a:ea typeface="DM Sans Italics"/>
              <a:cs typeface="DM Sans Italics"/>
              <a:sym typeface="DM Sans Italics"/>
            </a:endParaRPr>
          </a:p>
          <a:p>
            <a:pPr lvl="0">
              <a:lnSpc>
                <a:spcPts val="3727"/>
              </a:lnSpc>
              <a:spcBef>
                <a:spcPct val="0"/>
              </a:spcBef>
            </a:pPr>
            <a:r>
              <a:rPr lang="en-US" sz="3030" dirty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	</a:t>
            </a:r>
            <a:r>
              <a:rPr lang="en-US" sz="3030" dirty="0" smtClean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	     : Boy </a:t>
            </a:r>
            <a:r>
              <a:rPr lang="en-US" sz="3030" dirty="0" err="1" smtClean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Sokchea</a:t>
            </a:r>
            <a:endParaRPr lang="en-US" sz="3030" dirty="0">
              <a:solidFill>
                <a:srgbClr val="56AEFF"/>
              </a:solidFill>
              <a:latin typeface="DM Sans Italics"/>
              <a:ea typeface="DM Sans Italics"/>
              <a:cs typeface="DM Sans Italics"/>
              <a:sym typeface="DM Sans Italics"/>
            </a:endParaRPr>
          </a:p>
          <a:p>
            <a:pPr lvl="0">
              <a:lnSpc>
                <a:spcPts val="3727"/>
              </a:lnSpc>
              <a:spcBef>
                <a:spcPct val="0"/>
              </a:spcBef>
            </a:pPr>
            <a:r>
              <a:rPr lang="en-US" sz="3030" dirty="0" smtClean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		     : </a:t>
            </a:r>
            <a:r>
              <a:rPr lang="en-US" sz="3030" dirty="0" err="1" smtClean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Brak</a:t>
            </a:r>
            <a:r>
              <a:rPr lang="en-US" sz="3030" dirty="0" smtClean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 </a:t>
            </a:r>
            <a:r>
              <a:rPr lang="en-US" sz="3030" dirty="0" err="1" smtClean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Pich</a:t>
            </a:r>
            <a:endParaRPr lang="en-US" sz="3030" dirty="0" smtClean="0">
              <a:solidFill>
                <a:srgbClr val="56AEFF"/>
              </a:solidFill>
              <a:latin typeface="DM Sans Italics"/>
              <a:ea typeface="DM Sans Italics"/>
              <a:cs typeface="DM Sans Italics"/>
              <a:sym typeface="DM Sans Itali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73748" y="3615629"/>
            <a:ext cx="10959085" cy="1743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 dirty="0" smtClean="0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WELCOME </a:t>
            </a:r>
            <a:endParaRPr lang="en-US" sz="11306" dirty="0">
              <a:solidFill>
                <a:srgbClr val="FFFBFB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73748" y="5327661"/>
            <a:ext cx="9659937" cy="1743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 dirty="0" smtClean="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GROUP 3</a:t>
            </a:r>
            <a:endParaRPr lang="en-US" sz="11306" dirty="0">
              <a:solidFill>
                <a:srgbClr val="56AEFF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209800" y="4457700"/>
            <a:ext cx="10434893" cy="2632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43"/>
              </a:lnSpc>
            </a:pPr>
            <a:r>
              <a:rPr lang="en-US" sz="7530" spc="459" dirty="0" err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Thank's</a:t>
            </a:r>
            <a:r>
              <a:rPr lang="en-US" sz="7530" spc="459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For Watching</a:t>
            </a:r>
          </a:p>
        </p:txBody>
      </p:sp>
      <p:sp>
        <p:nvSpPr>
          <p:cNvPr id="13" name="Freeform 13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000">
              <a:schemeClr val="tx2">
                <a:lumMod val="7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nip Diagonal Corner Rectangle 2"/>
          <p:cNvSpPr/>
          <p:nvPr/>
        </p:nvSpPr>
        <p:spPr>
          <a:xfrm>
            <a:off x="1752600" y="1943100"/>
            <a:ext cx="14478000" cy="64770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 smtClean="0"/>
              <a:t>Chief Human Resources </a:t>
            </a:r>
            <a:r>
              <a:rPr lang="en-US" sz="11500" dirty="0" err="1" smtClean="0"/>
              <a:t>Offier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104731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6667" y="3084143"/>
            <a:ext cx="2613061" cy="2273181"/>
            <a:chOff x="0" y="0"/>
            <a:chExt cx="991873" cy="862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133964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5844564" y="3084143"/>
            <a:ext cx="2613061" cy="2273181"/>
            <a:chOff x="0" y="0"/>
            <a:chExt cx="991873" cy="862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5991861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2986667" y="5870734"/>
            <a:ext cx="2613061" cy="2252658"/>
            <a:chOff x="0" y="0"/>
            <a:chExt cx="991873" cy="855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3133964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5844564" y="5870734"/>
            <a:ext cx="2613061" cy="2252658"/>
            <a:chOff x="0" y="0"/>
            <a:chExt cx="991873" cy="8550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5991861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10143550" y="1698193"/>
            <a:ext cx="6697476" cy="7733806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r="-36659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8705275" y="3084143"/>
            <a:ext cx="2613061" cy="2273181"/>
            <a:chOff x="0" y="0"/>
            <a:chExt cx="991873" cy="8628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8852572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>
            <a:off x="8705275" y="5870734"/>
            <a:ext cx="2613061" cy="2252658"/>
            <a:chOff x="0" y="0"/>
            <a:chExt cx="991873" cy="8550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8852572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eform 30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2986667" y="1698193"/>
            <a:ext cx="8437330" cy="1231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dirty="0" smtClean="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content</a:t>
            </a:r>
            <a:endParaRPr lang="en-US" sz="8020" dirty="0">
              <a:solidFill>
                <a:srgbClr val="56AEFF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447970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969759" y="7548300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Target market</a:t>
            </a:r>
            <a:endParaRPr lang="en-US" sz="1887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305867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899947" y="4773778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Future Prospect</a:t>
            </a:r>
            <a:endParaRPr lang="en-US" sz="1887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3447970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643669" y="4775487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competition</a:t>
            </a:r>
            <a:endParaRPr lang="en-US" sz="1887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6305867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096120" y="753843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Financial situation</a:t>
            </a:r>
            <a:endParaRPr lang="en-US" sz="1887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166578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66578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06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938424" y="7573112"/>
            <a:ext cx="2148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Product or service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010754" y="4747821"/>
            <a:ext cx="248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Values and </a:t>
            </a:r>
            <a:r>
              <a:rPr lang="en-US" sz="2000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mission</a:t>
            </a:r>
            <a:endParaRPr lang="en-US" sz="20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81106" y="4165009"/>
            <a:ext cx="4432959" cy="1427059"/>
            <a:chOff x="0" y="0"/>
            <a:chExt cx="4289760" cy="1380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9806" cy="1380998"/>
            </a:xfrm>
            <a:custGeom>
              <a:avLst/>
              <a:gdLst/>
              <a:ahLst/>
              <a:cxnLst/>
              <a:rect l="l" t="t" r="r" b="b"/>
              <a:pathLst>
                <a:path w="4289806" h="1380998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812944" y="1435104"/>
            <a:ext cx="2769297" cy="2611562"/>
            <a:chOff x="0" y="0"/>
            <a:chExt cx="2679840" cy="2527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79827" cy="2527173"/>
            </a:xfrm>
            <a:custGeom>
              <a:avLst/>
              <a:gdLst/>
              <a:ahLst/>
              <a:cxnLst/>
              <a:rect l="l" t="t" r="r" b="b"/>
              <a:pathLst>
                <a:path w="2679827" h="2527173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195010" y="7330236"/>
            <a:ext cx="8123371" cy="1571401"/>
            <a:chOff x="0" y="0"/>
            <a:chExt cx="7860960" cy="1520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60919" cy="1520698"/>
            </a:xfrm>
            <a:custGeom>
              <a:avLst/>
              <a:gdLst/>
              <a:ahLst/>
              <a:cxnLst/>
              <a:rect l="l" t="t" r="r" b="b"/>
              <a:pathLst>
                <a:path w="7860919" h="1520698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172700" y="5709192"/>
            <a:ext cx="6168048" cy="1424082"/>
            <a:chOff x="0" y="0"/>
            <a:chExt cx="5968800" cy="1378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68746" cy="1378077"/>
            </a:xfrm>
            <a:custGeom>
              <a:avLst/>
              <a:gdLst/>
              <a:ahLst/>
              <a:cxnLst/>
              <a:rect l="l" t="t" r="r" b="b"/>
              <a:pathLst>
                <a:path w="5968746" h="1378077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2532202" y="4344605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485566" y="2909609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434895" y="7488839"/>
            <a:ext cx="1525382" cy="1240575"/>
          </a:xfrm>
          <a:custGeom>
            <a:avLst/>
            <a:gdLst/>
            <a:ahLst/>
            <a:cxnLst/>
            <a:rect l="l" t="t" r="r" b="b"/>
            <a:pathLst>
              <a:path w="1525382" h="1240575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532202" y="594337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596623" y="1779083"/>
            <a:ext cx="8147577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22"/>
              </a:lnSpc>
              <a:spcBef>
                <a:spcPct val="0"/>
              </a:spcBef>
            </a:pPr>
            <a:r>
              <a:rPr lang="en-US" sz="6268" dirty="0" smtClean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Values and mission</a:t>
            </a:r>
            <a:endParaRPr lang="en-US" sz="6268" dirty="0">
              <a:solidFill>
                <a:srgbClr val="FFFFFF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3941758" y="3459799"/>
            <a:ext cx="6345242" cy="352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643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Good communication management</a:t>
            </a:r>
            <a:endParaRPr lang="en-US" sz="2800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865558" y="4600109"/>
            <a:ext cx="6345242" cy="352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643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Benefits</a:t>
            </a:r>
            <a:endParaRPr lang="en-US" sz="2800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865558" y="5671684"/>
            <a:ext cx="6345242" cy="352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643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Training</a:t>
            </a:r>
            <a:endParaRPr lang="en-US" sz="2800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857457" y="6777574"/>
            <a:ext cx="6345242" cy="352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643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Make it a success</a:t>
            </a:r>
            <a:endParaRPr lang="en-US" sz="2800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2596623" y="3109517"/>
            <a:ext cx="957654" cy="4202053"/>
            <a:chOff x="2533666" y="4459934"/>
            <a:chExt cx="957654" cy="4202053"/>
          </a:xfrm>
        </p:grpSpPr>
        <p:sp>
          <p:nvSpPr>
            <p:cNvPr id="15" name="TextBox 15"/>
            <p:cNvSpPr txBox="1"/>
            <p:nvPr/>
          </p:nvSpPr>
          <p:spPr>
            <a:xfrm>
              <a:off x="2533666" y="4459934"/>
              <a:ext cx="957654" cy="738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13"/>
                </a:lnSpc>
                <a:spcBef>
                  <a:spcPct val="0"/>
                </a:spcBef>
              </a:pPr>
              <a:r>
                <a:rPr lang="en-US" sz="4357" dirty="0">
                  <a:solidFill>
                    <a:srgbClr val="4BD1F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01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533666" y="5679134"/>
              <a:ext cx="957654" cy="738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13"/>
                </a:lnSpc>
                <a:spcBef>
                  <a:spcPct val="0"/>
                </a:spcBef>
              </a:pPr>
              <a:r>
                <a:rPr lang="en-US" sz="4357" dirty="0">
                  <a:solidFill>
                    <a:srgbClr val="4BD1F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02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533666" y="6702799"/>
              <a:ext cx="957654" cy="738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13"/>
                </a:lnSpc>
                <a:spcBef>
                  <a:spcPct val="0"/>
                </a:spcBef>
              </a:pPr>
              <a:r>
                <a:rPr lang="en-US" sz="4357" dirty="0">
                  <a:solidFill>
                    <a:srgbClr val="4BD1F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03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533666" y="7923404"/>
              <a:ext cx="957654" cy="738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13"/>
                </a:lnSpc>
                <a:spcBef>
                  <a:spcPct val="0"/>
                </a:spcBef>
              </a:pPr>
              <a:r>
                <a:rPr lang="en-US" sz="4357" dirty="0">
                  <a:solidFill>
                    <a:srgbClr val="4BD1F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04</a:t>
              </a:r>
            </a:p>
          </p:txBody>
        </p:sp>
        <p:sp>
          <p:nvSpPr>
            <p:cNvPr id="26" name="AutoShape 26"/>
            <p:cNvSpPr/>
            <p:nvPr/>
          </p:nvSpPr>
          <p:spPr>
            <a:xfrm flipH="1" flipV="1">
              <a:off x="2750911" y="5498629"/>
              <a:ext cx="586120" cy="0"/>
            </a:xfrm>
            <a:prstGeom prst="line">
              <a:avLst/>
            </a:prstGeom>
            <a:ln w="47625" cap="flat">
              <a:solidFill>
                <a:srgbClr val="4BD1F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2687955" y="6633844"/>
              <a:ext cx="586120" cy="0"/>
            </a:xfrm>
            <a:prstGeom prst="line">
              <a:avLst/>
            </a:prstGeom>
            <a:ln w="47625" cap="flat">
              <a:solidFill>
                <a:srgbClr val="4BD1F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2687955" y="7771150"/>
              <a:ext cx="586120" cy="0"/>
            </a:xfrm>
            <a:prstGeom prst="line">
              <a:avLst/>
            </a:prstGeom>
            <a:ln w="47625" cap="flat">
              <a:solidFill>
                <a:srgbClr val="4BD1FB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286157" y="0"/>
            <a:ext cx="15430157" cy="10545890"/>
            <a:chOff x="0" y="0"/>
            <a:chExt cx="5508856" cy="3765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r="-1259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6629400" y="3270692"/>
            <a:ext cx="8457192" cy="101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dirty="0" smtClean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Future Prospect</a:t>
            </a:r>
            <a:r>
              <a:rPr lang="en-US" sz="6570" dirty="0" smtClean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  <a:endParaRPr lang="en-US" sz="6570" dirty="0">
              <a:solidFill>
                <a:srgbClr val="FFFFFF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8750325" y="4712932"/>
            <a:ext cx="710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Requires additional strategic management skills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750325" y="6711488"/>
            <a:ext cx="3673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Strategies for the future</a:t>
            </a:r>
          </a:p>
        </p:txBody>
      </p:sp>
      <p:sp>
        <p:nvSpPr>
          <p:cNvPr id="12" name="Freeform 7"/>
          <p:cNvSpPr/>
          <p:nvPr/>
        </p:nvSpPr>
        <p:spPr>
          <a:xfrm>
            <a:off x="3830509" y="5918203"/>
            <a:ext cx="699051" cy="799330"/>
          </a:xfrm>
          <a:custGeom>
            <a:avLst/>
            <a:gdLst/>
            <a:ahLst/>
            <a:cxnLst/>
            <a:rect l="l" t="t" r="r" b="b"/>
            <a:pathLst>
              <a:path w="699051" h="799330">
                <a:moveTo>
                  <a:pt x="0" y="0"/>
                </a:moveTo>
                <a:lnTo>
                  <a:pt x="699050" y="0"/>
                </a:lnTo>
                <a:lnTo>
                  <a:pt x="699050" y="799330"/>
                </a:lnTo>
                <a:lnTo>
                  <a:pt x="0" y="799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1026" name="Picture 2" descr="Strategies Vector Design Images, Vector Strategy Icon, Strategy Icons,  Business Icon, Bulb Icon PNG Image For Free Download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186" y="6711488"/>
            <a:ext cx="861188" cy="70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mium Vector | Strategic Thinking outline Icon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174" y="4596791"/>
            <a:ext cx="9112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750325" y="5782368"/>
            <a:ext cx="6041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Mark the time of human resource talent</a:t>
            </a:r>
          </a:p>
        </p:txBody>
      </p:sp>
      <p:pic>
        <p:nvPicPr>
          <p:cNvPr id="1032" name="Picture 8" descr="Clock Icon Png Images – Browse 141,833 Stock Photos, Vectors, and Video |  Adobe Stock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272" y="5665829"/>
            <a:ext cx="884102" cy="77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99382" y="-54747"/>
            <a:ext cx="8958965" cy="931304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r="-2801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33387" y="-1033334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58343" y="1589569"/>
            <a:ext cx="60051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7200" dirty="0" smtClean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Competition</a:t>
            </a:r>
            <a:endParaRPr lang="en-US" sz="7200" dirty="0">
              <a:solidFill>
                <a:srgbClr val="FFFFFF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4629" y="3162300"/>
            <a:ext cx="5262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are the competition of CHRO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64629" y="4129668"/>
            <a:ext cx="4046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Five competition for CHRO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90800" y="4652888"/>
            <a:ext cx="9144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</a:rPr>
              <a:t>Power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</a:rPr>
              <a:t>Politics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chemeClr val="bg1"/>
                </a:solidFill>
              </a:rPr>
              <a:t>Unpredictability</a:t>
            </a:r>
            <a:endParaRPr lang="km-KH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chemeClr val="bg1"/>
                </a:solidFill>
              </a:rPr>
              <a:t>Lack </a:t>
            </a:r>
            <a:r>
              <a:rPr lang="en-US" sz="2800" dirty="0">
                <a:solidFill>
                  <a:schemeClr val="bg1"/>
                </a:solidFill>
              </a:rPr>
              <a:t>of legitimacy Lack of </a:t>
            </a:r>
            <a:r>
              <a:rPr lang="en-US" sz="2800" dirty="0" smtClean="0">
                <a:solidFill>
                  <a:schemeClr val="bg1"/>
                </a:solidFill>
              </a:rPr>
              <a:t>ownership</a:t>
            </a:r>
            <a:endParaRPr lang="km-KH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</a:rPr>
              <a:t>The rest of the genius competition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7600" y="0"/>
            <a:ext cx="6279570" cy="10287000"/>
          </a:xfrm>
          <a:custGeom>
            <a:avLst/>
            <a:gdLst/>
            <a:ahLst/>
            <a:cxnLst/>
            <a:rect l="l" t="t" r="r" b="b"/>
            <a:pathLst>
              <a:path w="6279570" h="1028700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1" r="-11111" b="-9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520658" y="3240029"/>
            <a:ext cx="1142373" cy="11423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597011" y="1869489"/>
            <a:ext cx="9879016" cy="735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9"/>
              </a:lnSpc>
              <a:spcBef>
                <a:spcPct val="0"/>
              </a:spcBef>
            </a:pPr>
            <a:r>
              <a:rPr lang="en-US" sz="4766" dirty="0" smtClean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Financial </a:t>
            </a:r>
            <a:r>
              <a:rPr lang="en-US" sz="4766" dirty="0" err="1" smtClean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siuatio</a:t>
            </a:r>
            <a:endParaRPr lang="en-US" sz="4766" dirty="0">
              <a:solidFill>
                <a:srgbClr val="FFFFFF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830047" y="3488660"/>
            <a:ext cx="5361953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r>
              <a:rPr lang="en-US" sz="3274" dirty="0" smtClean="0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What is a CHRO in finance</a:t>
            </a:r>
            <a:endParaRPr lang="en-US" sz="3274" dirty="0">
              <a:solidFill>
                <a:srgbClr val="4BD1FB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5725261" y="3453964"/>
            <a:ext cx="733166" cy="714504"/>
          </a:xfrm>
          <a:custGeom>
            <a:avLst/>
            <a:gdLst/>
            <a:ahLst/>
            <a:cxnLst/>
            <a:rect l="l" t="t" r="r" b="b"/>
            <a:pathLst>
              <a:path w="733166" h="714504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5464974" y="5195065"/>
            <a:ext cx="1142373" cy="114237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5799040" y="5431446"/>
            <a:ext cx="585607" cy="669613"/>
          </a:xfrm>
          <a:custGeom>
            <a:avLst/>
            <a:gdLst/>
            <a:ahLst/>
            <a:cxnLst/>
            <a:rect l="l" t="t" r="r" b="b"/>
            <a:pathLst>
              <a:path w="585607" h="669613">
                <a:moveTo>
                  <a:pt x="0" y="0"/>
                </a:moveTo>
                <a:lnTo>
                  <a:pt x="585608" y="0"/>
                </a:lnTo>
                <a:lnTo>
                  <a:pt x="585608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830047" y="5469487"/>
            <a:ext cx="4402447" cy="1129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r>
              <a:rPr lang="en-US" sz="3274" dirty="0" smtClean="0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Company and CHRO for finance</a:t>
            </a:r>
            <a:endParaRPr lang="en-US" sz="3274" dirty="0">
              <a:solidFill>
                <a:srgbClr val="4BD1FB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67961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8409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0395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15" name="Freeform 15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045356" y="1718581"/>
            <a:ext cx="8197288" cy="832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51"/>
              </a:lnSpc>
              <a:spcBef>
                <a:spcPct val="0"/>
              </a:spcBef>
            </a:pPr>
            <a:r>
              <a:rPr lang="en-US" sz="5376" dirty="0" smtClean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Target market</a:t>
            </a:r>
            <a:endParaRPr lang="en-US" sz="5376" dirty="0">
              <a:solidFill>
                <a:srgbClr val="FFFFFF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87112" y="3412884"/>
            <a:ext cx="70812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1 .Workplace Culture </a:t>
            </a:r>
            <a:r>
              <a:rPr lang="en-US" sz="2800" dirty="0">
                <a:solidFill>
                  <a:schemeClr val="bg1"/>
                </a:solidFill>
              </a:rPr>
              <a:t>Regulatory Compliance 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 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87112" y="4168306"/>
            <a:ext cx="4046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2. Change </a:t>
            </a:r>
            <a:r>
              <a:rPr lang="en-US" sz="2800" dirty="0">
                <a:solidFill>
                  <a:schemeClr val="bg1"/>
                </a:solidFill>
              </a:rPr>
              <a:t>Management 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25059" y="4990409"/>
            <a:ext cx="4637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 Employee Experience 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782489" y="5873787"/>
            <a:ext cx="28954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4HCM Technology 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87112" y="6701552"/>
            <a:ext cx="328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5Talent Management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67200" y="2276411"/>
            <a:ext cx="10146815" cy="1184729"/>
            <a:chOff x="0" y="0"/>
            <a:chExt cx="2565722" cy="730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4267200" y="3457899"/>
            <a:ext cx="10146814" cy="1184729"/>
            <a:chOff x="0" y="0"/>
            <a:chExt cx="2565722" cy="730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191001" y="4615026"/>
            <a:ext cx="10223014" cy="1184729"/>
            <a:chOff x="0" y="0"/>
            <a:chExt cx="2565722" cy="730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4267200" y="5799753"/>
            <a:ext cx="9982200" cy="1184729"/>
            <a:chOff x="0" y="0"/>
            <a:chExt cx="2565722" cy="7303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581401" y="6918503"/>
            <a:ext cx="11811000" cy="1184729"/>
            <a:chOff x="0" y="0"/>
            <a:chExt cx="2565722" cy="7303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802030" y="3618050"/>
            <a:ext cx="4419929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5185"/>
              </a:lnSpc>
              <a:spcBef>
                <a:spcPct val="0"/>
              </a:spcBef>
            </a:pPr>
            <a:r>
              <a:rPr lang="en-US" sz="3757" dirty="0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Private messaging</a:t>
            </a:r>
            <a:endParaRPr lang="en-US" sz="3757" dirty="0">
              <a:solidFill>
                <a:srgbClr val="051D4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007604" y="2433321"/>
            <a:ext cx="7816307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5185"/>
              </a:lnSpc>
              <a:spcBef>
                <a:spcPct val="0"/>
              </a:spcBef>
            </a:pPr>
            <a:r>
              <a:rPr lang="en-US" sz="3757" dirty="0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Emphasis on value and solutions</a:t>
            </a:r>
            <a:endParaRPr lang="en-US" sz="3757" dirty="0">
              <a:solidFill>
                <a:srgbClr val="051D4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272174" y="4830382"/>
            <a:ext cx="8546595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5185"/>
              </a:lnSpc>
              <a:spcBef>
                <a:spcPct val="0"/>
              </a:spcBef>
            </a:pPr>
            <a:r>
              <a:rPr lang="es-ES" sz="3757" dirty="0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Use social media and digital media</a:t>
            </a:r>
            <a:endParaRPr lang="en-US" sz="3757" dirty="0">
              <a:solidFill>
                <a:srgbClr val="051D4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011233" y="6027811"/>
            <a:ext cx="6437588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5185"/>
              </a:lnSpc>
              <a:spcBef>
                <a:spcPct val="0"/>
              </a:spcBef>
            </a:pPr>
            <a:r>
              <a:rPr lang="en-US" sz="3757" dirty="0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Demonstrate your skills</a:t>
            </a:r>
            <a:endParaRPr lang="en-US" sz="3757" dirty="0">
              <a:solidFill>
                <a:srgbClr val="051D4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874038" y="7208326"/>
            <a:ext cx="1036320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5185"/>
              </a:lnSpc>
              <a:spcBef>
                <a:spcPct val="0"/>
              </a:spcBef>
            </a:pPr>
            <a:r>
              <a:rPr lang="en-US" sz="3757" dirty="0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Use data and schedules to drive decisions</a:t>
            </a:r>
            <a:endParaRPr lang="en-US" sz="3757" dirty="0">
              <a:solidFill>
                <a:srgbClr val="051D4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-2519628" y="7227483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29"/>
          <p:cNvSpPr txBox="1"/>
          <p:nvPr/>
        </p:nvSpPr>
        <p:spPr>
          <a:xfrm>
            <a:off x="6136042" y="764956"/>
            <a:ext cx="5962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Product or service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154</Words>
  <Application>Microsoft Office PowerPoint</Application>
  <PresentationFormat>Custom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DM Sans Bold</vt:lpstr>
      <vt:lpstr>DM Sans Italics</vt:lpstr>
      <vt:lpstr>Arial</vt:lpstr>
      <vt:lpstr>Now Bold</vt:lpstr>
      <vt:lpstr>DM Sans</vt:lpstr>
      <vt:lpstr>DaunPenh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Sokchea.Boy</dc:creator>
  <cp:lastModifiedBy>Sokchea.Boy</cp:lastModifiedBy>
  <cp:revision>17</cp:revision>
  <dcterms:created xsi:type="dcterms:W3CDTF">2006-08-16T00:00:00Z</dcterms:created>
  <dcterms:modified xsi:type="dcterms:W3CDTF">2024-07-21T10:40:25Z</dcterms:modified>
  <dc:identifier>DAGLjMlUu_Y</dc:identifier>
</cp:coreProperties>
</file>